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ommissioner" panose="020B0604020202020204" charset="0"/>
      <p:regular r:id="rId21"/>
      <p:bold r:id="rId22"/>
    </p:embeddedFont>
    <p:embeddedFont>
      <p:font typeface="Golos Text" panose="020B0604020202020204" charset="0"/>
      <p:regular r:id="rId23"/>
      <p:bold r:id="rId24"/>
    </p:embeddedFont>
    <p:embeddedFont>
      <p:font typeface="Golos Text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532C3-F0B6-47D9-BDD8-B589A098B304}">
  <a:tblStyle styleId="{5A3532C3-F0B6-47D9-BDD8-B589A098B3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b29be364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b29be364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95e4ba49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95e4ba49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95e4ba496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795e4ba496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79a3e685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79a3e685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95e4ba496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795e4ba496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9a3e6858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9a3e6858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d2026ec6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d2026ec6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95e4ba496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95e4ba496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9a3e685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9a3e685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e8e5970f2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0e8e5970f2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47bfd1e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47bfd1e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79a3e6858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79a3e6858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b29be364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b29be364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e2963e75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e2963e75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95e4ba496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95e4ba496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95e4ba49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795e4ba496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95e4ba49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95e4ba496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795e4ba496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795e4ba496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604400" y="1600075"/>
            <a:ext cx="5935200" cy="13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604400" y="2923675"/>
            <a:ext cx="5935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81" name="Google Shape;81;p11"/>
          <p:cNvSpPr/>
          <p:nvPr/>
        </p:nvSpPr>
        <p:spPr>
          <a:xfrm rot="10800000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1"/>
          <p:cNvGrpSpPr/>
          <p:nvPr/>
        </p:nvGrpSpPr>
        <p:grpSpPr>
          <a:xfrm rot="10800000">
            <a:off x="-55325" y="0"/>
            <a:ext cx="9199325" cy="4604000"/>
            <a:chOff x="-55375" y="539500"/>
            <a:chExt cx="9199325" cy="4604000"/>
          </a:xfrm>
        </p:grpSpPr>
        <p:cxnSp>
          <p:nvCxnSpPr>
            <p:cNvPr id="83" name="Google Shape;83;p11"/>
            <p:cNvCxnSpPr/>
            <p:nvPr/>
          </p:nvCxnSpPr>
          <p:spPr>
            <a:xfrm>
              <a:off x="-55375" y="4608575"/>
              <a:ext cx="456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2576350" y="539500"/>
              <a:ext cx="656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1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4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7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3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 hasCustomPrompt="1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103" name="Google Shape;103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783150" y="3920175"/>
            <a:ext cx="7577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783150" y="1931831"/>
            <a:ext cx="7577700" cy="1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108" name="Google Shape;108;p14"/>
          <p:cNvCxnSpPr/>
          <p:nvPr/>
        </p:nvCxnSpPr>
        <p:spPr>
          <a:xfrm rot="10800000">
            <a:off x="75" y="4876025"/>
            <a:ext cx="82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 flipH="1">
            <a:off x="442672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4" name="Google Shape;114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713225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713225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4"/>
          </p:nvPr>
        </p:nvSpPr>
        <p:spPr>
          <a:xfrm>
            <a:off x="6030475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idx="5" hasCustomPrompt="1"/>
          </p:nvPr>
        </p:nvSpPr>
        <p:spPr>
          <a:xfrm>
            <a:off x="6030475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6030475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7"/>
          </p:nvPr>
        </p:nvSpPr>
        <p:spPr>
          <a:xfrm>
            <a:off x="3371850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8" hasCustomPrompt="1"/>
          </p:nvPr>
        </p:nvSpPr>
        <p:spPr>
          <a:xfrm>
            <a:off x="3371850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9"/>
          </p:nvPr>
        </p:nvSpPr>
        <p:spPr>
          <a:xfrm>
            <a:off x="3371850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cxnSp>
        <p:nvCxnSpPr>
          <p:cNvPr id="128" name="Google Shape;128;p16"/>
          <p:cNvCxnSpPr/>
          <p:nvPr/>
        </p:nvCxnSpPr>
        <p:spPr>
          <a:xfrm rot="10800000">
            <a:off x="5035800" y="4797575"/>
            <a:ext cx="410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hasCustomPrompt="1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2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3" hasCustomPrompt="1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4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5" hasCustomPrompt="1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37" name="Google Shape;137;p17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138" name="Google Shape;138;p17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7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144" name="Google Shape;144;p18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1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0" y="262400"/>
            <a:ext cx="228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0"/>
          <p:cNvGrpSpPr/>
          <p:nvPr/>
        </p:nvGrpSpPr>
        <p:grpSpPr>
          <a:xfrm>
            <a:off x="0" y="0"/>
            <a:ext cx="9144075" cy="5143500"/>
            <a:chOff x="0" y="0"/>
            <a:chExt cx="9144075" cy="5143500"/>
          </a:xfrm>
        </p:grpSpPr>
        <p:sp>
          <p:nvSpPr>
            <p:cNvPr id="153" name="Google Shape;153;p20"/>
            <p:cNvSpPr/>
            <p:nvPr/>
          </p:nvSpPr>
          <p:spPr>
            <a:xfrm>
              <a:off x="4185975" y="4426700"/>
              <a:ext cx="4958100" cy="71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0" y="0"/>
              <a:ext cx="852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4035075" y="1441250"/>
            <a:ext cx="34281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4035075" y="2568000"/>
            <a:ext cx="34281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grpSp>
        <p:nvGrpSpPr>
          <p:cNvPr id="157" name="Google Shape;157;p20"/>
          <p:cNvGrpSpPr/>
          <p:nvPr/>
        </p:nvGrpSpPr>
        <p:grpSpPr>
          <a:xfrm>
            <a:off x="150" y="539500"/>
            <a:ext cx="8430625" cy="4604000"/>
            <a:chOff x="150" y="539500"/>
            <a:chExt cx="8430625" cy="4604000"/>
          </a:xfrm>
        </p:grpSpPr>
        <p:cxnSp>
          <p:nvCxnSpPr>
            <p:cNvPr id="158" name="Google Shape;158;p20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rot="10800000">
              <a:off x="150" y="539500"/>
              <a:ext cx="433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66" name="Google Shape;166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"/>
          </p:nvPr>
        </p:nvSpPr>
        <p:spPr>
          <a:xfrm>
            <a:off x="948325" y="2172700"/>
            <a:ext cx="48633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74" name="Google Shape;174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1262175" y="1405950"/>
            <a:ext cx="2630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1"/>
          </p:nvPr>
        </p:nvSpPr>
        <p:spPr>
          <a:xfrm>
            <a:off x="1262175" y="25450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83" name="Google Shape;183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4746788" y="1405950"/>
            <a:ext cx="2630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4746788" y="25450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24"/>
          <p:cNvGrpSpPr/>
          <p:nvPr/>
        </p:nvGrpSpPr>
        <p:grpSpPr>
          <a:xfrm flipH="1">
            <a:off x="0" y="0"/>
            <a:ext cx="9144075" cy="5143500"/>
            <a:chOff x="0" y="0"/>
            <a:chExt cx="9144075" cy="5143500"/>
          </a:xfrm>
        </p:grpSpPr>
        <p:grpSp>
          <p:nvGrpSpPr>
            <p:cNvPr id="190" name="Google Shape;190;p24"/>
            <p:cNvGrpSpPr/>
            <p:nvPr/>
          </p:nvGrpSpPr>
          <p:grpSpPr>
            <a:xfrm>
              <a:off x="0" y="0"/>
              <a:ext cx="9144075" cy="5143500"/>
              <a:chOff x="0" y="0"/>
              <a:chExt cx="9144075" cy="5143500"/>
            </a:xfrm>
          </p:grpSpPr>
          <p:sp>
            <p:nvSpPr>
              <p:cNvPr id="191" name="Google Shape;191;p24"/>
              <p:cNvSpPr/>
              <p:nvPr/>
            </p:nvSpPr>
            <p:spPr>
              <a:xfrm>
                <a:off x="4185975" y="4608575"/>
                <a:ext cx="4958100" cy="52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0" y="0"/>
                <a:ext cx="8529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24"/>
            <p:cNvGrpSpPr/>
            <p:nvPr/>
          </p:nvGrpSpPr>
          <p:grpSpPr>
            <a:xfrm>
              <a:off x="150" y="539500"/>
              <a:ext cx="8430625" cy="4604000"/>
              <a:chOff x="150" y="539500"/>
              <a:chExt cx="8430625" cy="4604000"/>
            </a:xfrm>
          </p:grpSpPr>
          <p:cxnSp>
            <p:nvCxnSpPr>
              <p:cNvPr id="194" name="Google Shape;194;p24"/>
              <p:cNvCxnSpPr/>
              <p:nvPr/>
            </p:nvCxnSpPr>
            <p:spPr>
              <a:xfrm rot="10800000">
                <a:off x="8430775" y="805200"/>
                <a:ext cx="0" cy="43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24"/>
              <p:cNvCxnSpPr/>
              <p:nvPr/>
            </p:nvCxnSpPr>
            <p:spPr>
              <a:xfrm rot="10800000">
                <a:off x="150" y="539500"/>
                <a:ext cx="433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713225" y="1682875"/>
            <a:ext cx="37809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2"/>
          </p:nvPr>
        </p:nvSpPr>
        <p:spPr>
          <a:xfrm>
            <a:off x="4651325" y="1682875"/>
            <a:ext cx="37809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3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5"/>
          <p:cNvSpPr/>
          <p:nvPr/>
        </p:nvSpPr>
        <p:spPr>
          <a:xfrm flipH="1">
            <a:off x="71340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25"/>
          <p:cNvGrpSpPr/>
          <p:nvPr/>
        </p:nvGrpSpPr>
        <p:grpSpPr>
          <a:xfrm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04" name="Google Shape;204;p25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25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1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2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213" name="Google Shape;213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2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3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5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6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35" name="Google Shape;235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1"/>
          </p:nvPr>
        </p:nvSpPr>
        <p:spPr>
          <a:xfrm>
            <a:off x="1877250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2"/>
          </p:nvPr>
        </p:nvSpPr>
        <p:spPr>
          <a:xfrm>
            <a:off x="1877250" y="13752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3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4"/>
          </p:nvPr>
        </p:nvSpPr>
        <p:spPr>
          <a:xfrm>
            <a:off x="1877250" y="304079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5"/>
          </p:nvPr>
        </p:nvSpPr>
        <p:spPr>
          <a:xfrm>
            <a:off x="6112075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6"/>
          </p:nvPr>
        </p:nvSpPr>
        <p:spPr>
          <a:xfrm>
            <a:off x="6112075" y="13752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7"/>
          </p:nvPr>
        </p:nvSpPr>
        <p:spPr>
          <a:xfrm>
            <a:off x="6112075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8"/>
          </p:nvPr>
        </p:nvSpPr>
        <p:spPr>
          <a:xfrm>
            <a:off x="6112075" y="304079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/>
          <p:nvPr/>
        </p:nvSpPr>
        <p:spPr>
          <a:xfrm flipH="1">
            <a:off x="886020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" name="Google Shape;249;p29"/>
          <p:cNvCxnSpPr/>
          <p:nvPr/>
        </p:nvCxnSpPr>
        <p:spPr>
          <a:xfrm rot="10800000">
            <a:off x="9002100" y="-26"/>
            <a:ext cx="0" cy="395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7132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2"/>
          </p:nvPr>
        </p:nvSpPr>
        <p:spPr>
          <a:xfrm>
            <a:off x="7132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3"/>
          </p:nvPr>
        </p:nvSpPr>
        <p:spPr>
          <a:xfrm>
            <a:off x="60304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4"/>
          </p:nvPr>
        </p:nvSpPr>
        <p:spPr>
          <a:xfrm>
            <a:off x="60304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7"/>
          </p:nvPr>
        </p:nvSpPr>
        <p:spPr>
          <a:xfrm>
            <a:off x="2042531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8"/>
          </p:nvPr>
        </p:nvSpPr>
        <p:spPr>
          <a:xfrm>
            <a:off x="2042531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9"/>
          </p:nvPr>
        </p:nvSpPr>
        <p:spPr>
          <a:xfrm>
            <a:off x="4701169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13"/>
          </p:nvPr>
        </p:nvSpPr>
        <p:spPr>
          <a:xfrm>
            <a:off x="4701169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30"/>
          <p:cNvGrpSpPr/>
          <p:nvPr/>
        </p:nvGrpSpPr>
        <p:grpSpPr>
          <a:xfrm flipH="1"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65" name="Google Shape;265;p30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30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flipH="1">
            <a:off x="0" y="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50" y="0"/>
            <a:ext cx="8860050" cy="4876025"/>
            <a:chOff x="150" y="0"/>
            <a:chExt cx="8860050" cy="4876025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8860200" y="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10800000">
              <a:off x="150" y="4876025"/>
              <a:ext cx="844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1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2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3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4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7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8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9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3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4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15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82" name="Google Shape;282;p31"/>
          <p:cNvSpPr/>
          <p:nvPr/>
        </p:nvSpPr>
        <p:spPr>
          <a:xfrm rot="10800000" flipH="1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1"/>
          <p:cNvGrpSpPr/>
          <p:nvPr/>
        </p:nvGrpSpPr>
        <p:grpSpPr>
          <a:xfrm rot="10800000" flipH="1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284" name="Google Shape;284;p31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1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550" b="1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grpSp>
        <p:nvGrpSpPr>
          <p:cNvPr id="291" name="Google Shape;291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92" name="Google Shape;292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5" name="Google Shape;29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9" name="Google Shape;299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305" name="Google Shape;305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253750" y="1670575"/>
            <a:ext cx="46365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62" name="Google Shape;62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71" name="Google Shape;71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13225" y="3946875"/>
            <a:ext cx="77175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ctrTitle" idx="4294967295"/>
          </p:nvPr>
        </p:nvSpPr>
        <p:spPr>
          <a:xfrm>
            <a:off x="1101900" y="727150"/>
            <a:ext cx="6940200" cy="13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IoT-Enabled and Head-Gesture-Controlled Autonomous Wheelchair Navigation</a:t>
            </a:r>
            <a:endParaRPr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748075" y="2891497"/>
            <a:ext cx="39288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by,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Md. Masudur Rahman Rabbi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Roll: 1907113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Protya Roy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Roll: 1907025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Khulna University of Engineering &amp; Technology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4964175" y="3293977"/>
            <a:ext cx="39288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by,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Muhammad Sheikh Sadi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endParaRPr sz="12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Khulna University of Engineering &amp; Technology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3349950" y="420725"/>
            <a:ext cx="2444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4000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867" y="1930850"/>
            <a:ext cx="844256" cy="9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/>
        </p:nvSpPr>
        <p:spPr>
          <a:xfrm>
            <a:off x="614800" y="1112075"/>
            <a:ext cx="43842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Based Body Temperature Monitoring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Dedicated ESP32 collects DS18B20 temperature data independently of wheelchair control.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Data sent via Wi-Fi to MySQL database using </a:t>
            </a:r>
            <a:r>
              <a:rPr lang="en" dirty="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insert.php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User app retrieves real-time or historical temperature via </a:t>
            </a:r>
            <a:r>
              <a:rPr lang="en" dirty="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get.php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4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4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 (Cont.)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44" title="io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925" y="1487525"/>
            <a:ext cx="3562800" cy="2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/>
        </p:nvSpPr>
        <p:spPr>
          <a:xfrm>
            <a:off x="5381550" y="3995775"/>
            <a:ext cx="34941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3 : Block diagram of IoT based body temperature monitoring via cloud(MySQL)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/>
        </p:nvSpPr>
        <p:spPr>
          <a:xfrm>
            <a:off x="614800" y="1112075"/>
            <a:ext cx="43842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Based Body Temperature Monitoring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Local 1602 LCD displays immediate temperature feedback.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Separation ensures wheelchair navigation remains safe and unaffected.</a:t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Provides remote health monitoring and reliable operation for the patient.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 (Cont.)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7" name="Google Shape;427;p45" title="io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925" y="1487525"/>
            <a:ext cx="3562800" cy="2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/>
        </p:nvSpPr>
        <p:spPr>
          <a:xfrm>
            <a:off x="5381550" y="3995775"/>
            <a:ext cx="34941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3 : Block diagram of IoT based body temperature monitoring via cloud(MySQL)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Experimental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46"/>
          <p:cNvSpPr txBox="1"/>
          <p:nvPr/>
        </p:nvSpPr>
        <p:spPr>
          <a:xfrm>
            <a:off x="971875" y="1112075"/>
            <a:ext cx="72990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Performance Testing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Compared 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Head Gesture, Joystick, and Voice Control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Tested in indoor, ramps, outdoor, long-term use, and complex tasks.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Head Gesture: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Best in narrow spaces, sharp turns, straight paths.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Joystick: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Most stable &amp; versatile, especially in long navigation &amp; zigzag paths.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Voice Control: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Works on smooth floors, but unreliable in noisy environments &amp; causes fatigue.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Experimental Analysis (Cont.)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44" name="Google Shape;444;p47"/>
          <p:cNvGraphicFramePr/>
          <p:nvPr>
            <p:extLst>
              <p:ext uri="{D42A27DB-BD31-4B8C-83A1-F6EECF244321}">
                <p14:modId xmlns:p14="http://schemas.microsoft.com/office/powerpoint/2010/main" val="472138312"/>
              </p:ext>
            </p:extLst>
          </p:nvPr>
        </p:nvGraphicFramePr>
        <p:xfrm>
          <a:off x="968829" y="1559379"/>
          <a:ext cx="7239000" cy="3230700"/>
        </p:xfrm>
        <a:graphic>
          <a:graphicData uri="http://schemas.openxmlformats.org/drawingml/2006/table">
            <a:tbl>
              <a:tblPr>
                <a:noFill/>
                <a:tableStyleId>{5A3532C3-F0B6-47D9-BDD8-B589A098B304}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Scenario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Head Gesture(HG)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Joystick(JS)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Voice Control(VC)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Verdict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Indoor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Accurate, safe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Stable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Delay issues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HG best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Ramp/Surface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Fast, smooth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Consistent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Needs quiet env.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HG best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Outdoor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Slight tilt issue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Stable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Affected by noise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JS best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Long-term Use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Minor neck strain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fatigue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Voice fatigue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JS best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Task/Speed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 in straight/turns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Best in zigzag paths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Slow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Both HG and JS best</a:t>
                      </a:r>
                      <a:endParaRPr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5" name="Google Shape;445;p47"/>
          <p:cNvSpPr txBox="1"/>
          <p:nvPr/>
        </p:nvSpPr>
        <p:spPr>
          <a:xfrm>
            <a:off x="2090050" y="1094021"/>
            <a:ext cx="49476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2 :  Performance Comparison of Control Methods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Demonstration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52" name="Google Shape;4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588" y="1202274"/>
            <a:ext cx="1966824" cy="262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650" y="1202274"/>
            <a:ext cx="1966824" cy="262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528" y="1202287"/>
            <a:ext cx="1966824" cy="2622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 txBox="1"/>
          <p:nvPr/>
        </p:nvSpPr>
        <p:spPr>
          <a:xfrm>
            <a:off x="1113700" y="3780696"/>
            <a:ext cx="69018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		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					(b)					     (c)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1104908" y="4299442"/>
            <a:ext cx="69018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4: (a) Full demonstration, (b) Circuit connections, (c) MPU6050 mounted on headband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>
            <a:spLocks noGrp="1"/>
          </p:cNvSpPr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49"/>
          <p:cNvSpPr txBox="1">
            <a:spLocks noGrp="1"/>
          </p:cNvSpPr>
          <p:nvPr>
            <p:ph type="subTitle" idx="1"/>
          </p:nvPr>
        </p:nvSpPr>
        <p:spPr>
          <a:xfrm>
            <a:off x="948325" y="2172700"/>
            <a:ext cx="68289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Integrating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obstacle detection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avoidance sensors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safer navigation.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Adding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health monitoring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(heart rate, fall detection)alongside temperature.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Implementing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adaptive gesture recognition &amp; smoother control.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Exploring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solar-powered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energy-efficient systems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longer operational time.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50"/>
          <p:cNvSpPr txBox="1">
            <a:spLocks noGrp="1"/>
          </p:cNvSpPr>
          <p:nvPr>
            <p:ph type="subTitle" idx="1"/>
          </p:nvPr>
        </p:nvSpPr>
        <p:spPr>
          <a:xfrm>
            <a:off x="948325" y="2172700"/>
            <a:ext cx="68289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gesture-controlled wheelchairs provide hands-free, intuitive mobility.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Gyro sensors enable accurate and responsive navigation.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 integration allows real-time health monitoring and cloud data storage.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enhances independence, accessibility, and user safety.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 can further improve usability, intelligence, and energy efficiency.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51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51"/>
          <p:cNvSpPr txBox="1"/>
          <p:nvPr/>
        </p:nvSpPr>
        <p:spPr>
          <a:xfrm>
            <a:off x="553375" y="1112075"/>
            <a:ext cx="80034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M. A. Mohd Azraai, S.Z. Yahaya, I. Almanzo Chong, Z.H. Che Soh, Z. Hussain and R. Boudville. “Head gestures based movement control of electric wheelchair for people with tetraplegia”, </a:t>
            </a: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 IEEE 12th International Conference on Control System, Computing and Engineering (ICCSCE)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pages 163–167, 2022.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Prannah Dey, Md.Mehedi Hasan, Srijon Mostofa, and Ariful Islam Rana. “Smart wheelchair integrating head gesture navigation”, </a:t>
            </a: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2019 International Conference on Robotics,Electrical and Signal Processing Techniques (ICREST)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pages 329–334, 2019.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Shivamma D, Manjula M, S Bhavani Prasad, Nikunj Vihari Konakalla, Eshwar Reddy M, and Mir Khyrun Ali. “Smart wheelchair navigation using gesture-based control and iot”, </a:t>
            </a: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International Conference on Intelligent and Innovative Technologies in Computing, Electrical and Electronics (IITCEE)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pages 1–4, 2025.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Pravin Kumar Sah, Chandra Harsha, Hemanth Dinesh, Nithin Ratkonda, and Lekshmi Vijayan. “Head gesture controlled wheelchair with integrated health monitoring for paralysis patients”, </a:t>
            </a: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 8th International Conference on I-SMAC (IoT in Social, Mobile, Analytics and Cloud) (I-SMAC)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pages 1204–1210, 2024.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Mrunal Patil, Mansi Subhedar, Yash Kamble, and Omkar Labde. “Intelligent wheelchair design: Integrating gesture recognition, health tracking and fall detection”, </a:t>
            </a:r>
            <a:r>
              <a:rPr lang="en" sz="1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 8th International Conference on Computing, Communication, Control and Automation (ICCUBEA),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pages 1–6, 2024.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>
            <a:spLocks noGrp="1"/>
          </p:cNvSpPr>
          <p:nvPr>
            <p:ph type="title"/>
          </p:nvPr>
        </p:nvSpPr>
        <p:spPr>
          <a:xfrm>
            <a:off x="2654700" y="20176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Outlines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722275" y="1231582"/>
            <a:ext cx="7726200" cy="3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Components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Analysis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963350" y="1136400"/>
            <a:ext cx="72990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Traditional wheelchair controls are difficult for users with severe disabilities.</a:t>
            </a:r>
            <a:b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Head gestures:</a:t>
            </a: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 natural head tilts (F/B/L/R) as commands.</a:t>
            </a:r>
            <a:b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Gyro sensor:</a:t>
            </a: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 detects rotation and orientation to track head movements.</a:t>
            </a:r>
            <a:b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Combines for smooth, hands-free navigation, enhancing independence and accessibility.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971875" y="1112075"/>
            <a:ext cx="72990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objectives are to: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hands-free wheelchair control system using head gestures.</a:t>
            </a:r>
            <a:b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gyro(MPU6050) sensor for precise motion detection.</a:t>
            </a:r>
            <a:b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smooth navigation in multiple directions.</a:t>
            </a:r>
            <a:b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mobility and independence for physically disabled users.</a:t>
            </a:r>
            <a:b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safety, accessibility, and ease of use.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50" name="Google Shape;350;p39"/>
          <p:cNvGraphicFramePr/>
          <p:nvPr/>
        </p:nvGraphicFramePr>
        <p:xfrm>
          <a:off x="952500" y="1641021"/>
          <a:ext cx="7239000" cy="3124050"/>
        </p:xfrm>
        <a:graphic>
          <a:graphicData uri="http://schemas.openxmlformats.org/drawingml/2006/table">
            <a:tbl>
              <a:tblPr>
                <a:noFill/>
                <a:tableStyleId>{5A3532C3-F0B6-47D9-BDD8-B589A098B304}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 name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Findings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Azraai, Mohd. et al. [1]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Gyro + microcontroller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Accurate detection, smooth move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tested on healthy users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Rahman, M. M. et al. [2]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Accelerometer + Arduino + sensors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Multi-direction, obstacle safety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cost, complex hardware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Kumar, A. et al. [3]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MPU6050 + wireless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Wireless, improved independence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only, no validation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Priyatharshini, R. et al. [4]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Accelerometer + GSM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Health monitoring, alerts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Complex, GSM dependency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Ahmed, F. et al. [5]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+ health monitoring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Mobility + safety + health track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Very complex, heavy compute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1" name="Google Shape;351;p39"/>
          <p:cNvSpPr txBox="1"/>
          <p:nvPr/>
        </p:nvSpPr>
        <p:spPr>
          <a:xfrm>
            <a:off x="1943100" y="1192018"/>
            <a:ext cx="5257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 :  Summary of Head-Gesture-Controlled Wheelchair Studies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Hardware Components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128275" y="2352500"/>
            <a:ext cx="887400" cy="849000"/>
          </a:xfrm>
          <a:prstGeom prst="ellipse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Wheel Chair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2103275" y="2258588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Wheelchair chassis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2648277" y="1647854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1602 LCD display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4021326" y="1204100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Arduino UNO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2103275" y="2869322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24V Li-ion battery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2648277" y="3502682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Emergency circuit breaker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4021326" y="3906195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DC motor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5394376" y="3548143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BTS motor driver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5939378" y="2903366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ESP32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5939378" y="2258588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DS18B20 temp. sensor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5345093" y="1690403"/>
            <a:ext cx="1101300" cy="443700"/>
          </a:xfrm>
          <a:prstGeom prst="rect">
            <a:avLst/>
          </a:prstGeom>
          <a:solidFill>
            <a:schemeClr val="lt2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225" tIns="85225" rIns="85225" bIns="8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4">
                <a:latin typeface="Times New Roman"/>
                <a:ea typeface="Times New Roman"/>
                <a:cs typeface="Times New Roman"/>
                <a:sym typeface="Times New Roman"/>
              </a:rPr>
              <a:t>MPU6050 gyro sensor</a:t>
            </a:r>
            <a:endParaRPr sz="1104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0" name="Google Shape;370;p40"/>
          <p:cNvCxnSpPr>
            <a:stCxn id="359" idx="2"/>
            <a:endCxn id="360" idx="3"/>
          </p:cNvCxnSpPr>
          <p:nvPr/>
        </p:nvCxnSpPr>
        <p:spPr>
          <a:xfrm rot="10800000">
            <a:off x="3204575" y="2480300"/>
            <a:ext cx="923700" cy="29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40"/>
          <p:cNvCxnSpPr>
            <a:stCxn id="359" idx="1"/>
            <a:endCxn id="361" idx="3"/>
          </p:cNvCxnSpPr>
          <p:nvPr/>
        </p:nvCxnSpPr>
        <p:spPr>
          <a:xfrm rot="10800000">
            <a:off x="3749432" y="1869633"/>
            <a:ext cx="508800" cy="607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0"/>
          <p:cNvCxnSpPr>
            <a:stCxn id="359" idx="0"/>
            <a:endCxn id="362" idx="2"/>
          </p:cNvCxnSpPr>
          <p:nvPr/>
        </p:nvCxnSpPr>
        <p:spPr>
          <a:xfrm rot="10800000">
            <a:off x="4571975" y="1647800"/>
            <a:ext cx="0" cy="70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0"/>
          <p:cNvCxnSpPr>
            <a:stCxn id="359" idx="7"/>
            <a:endCxn id="369" idx="1"/>
          </p:cNvCxnSpPr>
          <p:nvPr/>
        </p:nvCxnSpPr>
        <p:spPr>
          <a:xfrm rot="10800000" flipH="1">
            <a:off x="4885718" y="1912233"/>
            <a:ext cx="459300" cy="56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0"/>
          <p:cNvCxnSpPr>
            <a:stCxn id="359" idx="6"/>
            <a:endCxn id="368" idx="1"/>
          </p:cNvCxnSpPr>
          <p:nvPr/>
        </p:nvCxnSpPr>
        <p:spPr>
          <a:xfrm rot="10800000" flipH="1">
            <a:off x="5015675" y="2480300"/>
            <a:ext cx="923700" cy="29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40"/>
          <p:cNvCxnSpPr>
            <a:stCxn id="359" idx="5"/>
            <a:endCxn id="367" idx="1"/>
          </p:cNvCxnSpPr>
          <p:nvPr/>
        </p:nvCxnSpPr>
        <p:spPr>
          <a:xfrm>
            <a:off x="4885718" y="3077167"/>
            <a:ext cx="1053600" cy="48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0"/>
          <p:cNvCxnSpPr>
            <a:stCxn id="359" idx="5"/>
            <a:endCxn id="366" idx="1"/>
          </p:cNvCxnSpPr>
          <p:nvPr/>
        </p:nvCxnSpPr>
        <p:spPr>
          <a:xfrm>
            <a:off x="4885718" y="3077167"/>
            <a:ext cx="508800" cy="69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40"/>
          <p:cNvCxnSpPr>
            <a:stCxn id="359" idx="3"/>
            <a:endCxn id="364" idx="3"/>
          </p:cNvCxnSpPr>
          <p:nvPr/>
        </p:nvCxnSpPr>
        <p:spPr>
          <a:xfrm flipH="1">
            <a:off x="3749432" y="3077167"/>
            <a:ext cx="508800" cy="647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40"/>
          <p:cNvCxnSpPr>
            <a:stCxn id="359" idx="3"/>
            <a:endCxn id="363" idx="3"/>
          </p:cNvCxnSpPr>
          <p:nvPr/>
        </p:nvCxnSpPr>
        <p:spPr>
          <a:xfrm flipH="1">
            <a:off x="3204632" y="3077167"/>
            <a:ext cx="1053600" cy="1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>
            <a:stCxn id="359" idx="4"/>
            <a:endCxn id="365" idx="0"/>
          </p:cNvCxnSpPr>
          <p:nvPr/>
        </p:nvCxnSpPr>
        <p:spPr>
          <a:xfrm>
            <a:off x="4571975" y="3201500"/>
            <a:ext cx="0" cy="70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2525000" y="4361350"/>
            <a:ext cx="4208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 : Hardware components for wheelchair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87" name="Google Shape;387;p41" title="block_d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475" y="1354175"/>
            <a:ext cx="5172824" cy="28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1"/>
          <p:cNvSpPr txBox="1"/>
          <p:nvPr/>
        </p:nvSpPr>
        <p:spPr>
          <a:xfrm>
            <a:off x="2191038" y="4395325"/>
            <a:ext cx="558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 : Block Diagram of the Head-Gesture-Controlled Wheelchair Navigation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 (Cont.)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614800" y="1112075"/>
            <a:ext cx="43842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 Movement (Steps)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Calibration of MPU6050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MPU6050 measures head tilt along X, Y, Z axes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Tilt thresholds mapped to commands: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Forward: X &gt; +20° → move forward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Backward: X &lt; −20° → move backward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 Y &gt; +20° → left motor forward, right motor backward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Left: Y &lt; −20° → left motor backward, right motor forward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Stop: X and Y within ±20° → all motors stop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42" title="block_d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425" y="1677249"/>
            <a:ext cx="3808299" cy="21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5186000" y="4004280"/>
            <a:ext cx="36132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 : Block Diagram of the Head-Gesture-Controlled Wheelchair Navigation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/>
        </p:nvSpPr>
        <p:spPr>
          <a:xfrm>
            <a:off x="614800" y="1112075"/>
            <a:ext cx="43842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Wheelchair Movement (Steps)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Arduino/ESP32 sends PWM signals to motor driver (BTS7960), controlling speed and direction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5: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loop updates motor commands every 10 ms for smooth, real-time response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latin typeface="Times New Roman"/>
                <a:ea typeface="Times New Roman"/>
                <a:cs typeface="Times New Roman"/>
                <a:sym typeface="Times New Roman"/>
              </a:rPr>
              <a:t>Dead Zone: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Small tilts (±5°) ignored to avoid unintended movement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372075" y="4851850"/>
            <a:ext cx="955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30.08.2025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p43" title="block_d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425" y="1677249"/>
            <a:ext cx="3808299" cy="21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Methodology (Cont.)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5186000" y="4004280"/>
            <a:ext cx="36132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 : Block Diagram of the Head-Gesture-Controlled Wheelchair Navigation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1295</Words>
  <Application>Microsoft Office PowerPoint</Application>
  <PresentationFormat>On-screen Show (16:9)</PresentationFormat>
  <Paragraphs>205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Golos Text</vt:lpstr>
      <vt:lpstr>Commissioner</vt:lpstr>
      <vt:lpstr>Arial</vt:lpstr>
      <vt:lpstr>Red Hat Display</vt:lpstr>
      <vt:lpstr>Times New Roman</vt:lpstr>
      <vt:lpstr>Golos Text SemiBold</vt:lpstr>
      <vt:lpstr>Chivo</vt:lpstr>
      <vt:lpstr>Formulating a Research Problem for University Students by Slidesgo</vt:lpstr>
      <vt:lpstr>IoT-Enabled and Head-Gesture-Controlled Autonomous Wheelchair Navigation</vt:lpstr>
      <vt:lpstr>Outlines</vt:lpstr>
      <vt:lpstr>Introduction</vt:lpstr>
      <vt:lpstr>Objectives</vt:lpstr>
      <vt:lpstr>Literature Review</vt:lpstr>
      <vt:lpstr>Hardware Components</vt:lpstr>
      <vt:lpstr>Methodology</vt:lpstr>
      <vt:lpstr>Methodology (Cont.)</vt:lpstr>
      <vt:lpstr>Methodology (Cont.)</vt:lpstr>
      <vt:lpstr>Methodology (Cont.)</vt:lpstr>
      <vt:lpstr>Methodology (Cont.)</vt:lpstr>
      <vt:lpstr>Experimental Analysis</vt:lpstr>
      <vt:lpstr>Experimental Analysis (Cont.)</vt:lpstr>
      <vt:lpstr>Demonstration</vt:lpstr>
      <vt:lpstr>Future Works</vt:lpstr>
      <vt:lpstr>Conclusions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IoT-Enabled and Head-Gesture-Controlled Autonomous Wheelchair Navigation</dc:title>
  <cp:lastModifiedBy>masudur rahman rabby</cp:lastModifiedBy>
  <cp:revision>1</cp:revision>
  <dcterms:modified xsi:type="dcterms:W3CDTF">2025-11-27T06:51:53Z</dcterms:modified>
</cp:coreProperties>
</file>